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2145705828" r:id="rId3"/>
    <p:sldId id="44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BEDC"/>
    <a:srgbClr val="8FB6D9"/>
    <a:srgbClr val="224998"/>
    <a:srgbClr val="21489A"/>
    <a:srgbClr val="4472C4"/>
    <a:srgbClr val="204A99"/>
    <a:srgbClr val="7030A0"/>
    <a:srgbClr val="214799"/>
    <a:srgbClr val="2E528E"/>
    <a:srgbClr val="7C9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 snapToObjects="1">
      <p:cViewPr varScale="1">
        <p:scale>
          <a:sx n="115" d="100"/>
          <a:sy n="115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4CB43-21C2-4A41-B7D2-8E1E582060EC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40E21-47C9-4F40-A293-23C8FBD60FA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93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330C8-6A04-4449-AA86-CA5714F21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88607DF-1607-3D41-AA66-E10AFB6AF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C39DE6-477C-5F45-B128-81C7C52A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670B7A-6EEA-7945-A1EF-024C0E5D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E5EBD5-45AC-4746-BD5A-41FC4D7B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53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5E110-2A45-694D-A15A-D3579FC6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C6D775E-1A5E-C64F-9165-5A2267CB8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D5DE5D-3BED-3E4A-B93D-0E52CE81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7BFC87-CBC6-6241-894E-8FB86024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A9534F-253F-4842-8A26-D27E5884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79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A561663-110B-544D-AFF0-5620203EE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3C176D3-7AAC-ED41-9141-63E99D352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7757D0-323E-B642-B26B-614EBCD9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5E8F9A-5321-DD41-8E71-1F653869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A2D99B-4CDB-FB4A-AA36-E74EE79F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927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311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246"/>
            </a:lvl1pPr>
            <a:lvl2pPr marL="237366" indent="0" algn="ctr">
              <a:buNone/>
              <a:defRPr sz="1038"/>
            </a:lvl2pPr>
            <a:lvl3pPr marL="474732" indent="0" algn="ctr">
              <a:buNone/>
              <a:defRPr sz="935"/>
            </a:lvl3pPr>
            <a:lvl4pPr marL="712099" indent="0" algn="ctr">
              <a:buNone/>
              <a:defRPr sz="831"/>
            </a:lvl4pPr>
            <a:lvl5pPr marL="949465" indent="0" algn="ctr">
              <a:buNone/>
              <a:defRPr sz="831"/>
            </a:lvl5pPr>
            <a:lvl6pPr marL="1186831" indent="0" algn="ctr">
              <a:buNone/>
              <a:defRPr sz="831"/>
            </a:lvl6pPr>
            <a:lvl7pPr marL="1424197" indent="0" algn="ctr">
              <a:buNone/>
              <a:defRPr sz="831"/>
            </a:lvl7pPr>
            <a:lvl8pPr marL="1661564" indent="0" algn="ctr">
              <a:buNone/>
              <a:defRPr sz="831"/>
            </a:lvl8pPr>
            <a:lvl9pPr marL="1898930" indent="0" algn="ctr">
              <a:buNone/>
              <a:defRPr sz="83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754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54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311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1246">
                <a:solidFill>
                  <a:schemeClr val="tx1"/>
                </a:solidFill>
              </a:defRPr>
            </a:lvl1pPr>
            <a:lvl2pPr marL="237366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2pPr>
            <a:lvl3pPr marL="474732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3pPr>
            <a:lvl4pPr marL="71209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4pPr>
            <a:lvl5pPr marL="949465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5pPr>
            <a:lvl6pPr marL="1186831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6pPr>
            <a:lvl7pPr marL="1424197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7pPr>
            <a:lvl8pPr marL="1661564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8pPr>
            <a:lvl9pPr marL="1898930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426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784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5"/>
            <a:ext cx="5157787" cy="82391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7366" indent="0">
              <a:buNone/>
              <a:defRPr sz="1038" b="1"/>
            </a:lvl2pPr>
            <a:lvl3pPr marL="474732" indent="0">
              <a:buNone/>
              <a:defRPr sz="935" b="1"/>
            </a:lvl3pPr>
            <a:lvl4pPr marL="712099" indent="0">
              <a:buNone/>
              <a:defRPr sz="831" b="1"/>
            </a:lvl4pPr>
            <a:lvl5pPr marL="949465" indent="0">
              <a:buNone/>
              <a:defRPr sz="831" b="1"/>
            </a:lvl5pPr>
            <a:lvl6pPr marL="1186831" indent="0">
              <a:buNone/>
              <a:defRPr sz="831" b="1"/>
            </a:lvl6pPr>
            <a:lvl7pPr marL="1424197" indent="0">
              <a:buNone/>
              <a:defRPr sz="831" b="1"/>
            </a:lvl7pPr>
            <a:lvl8pPr marL="1661564" indent="0">
              <a:buNone/>
              <a:defRPr sz="831" b="1"/>
            </a:lvl8pPr>
            <a:lvl9pPr marL="1898930" indent="0">
              <a:buNone/>
              <a:defRPr sz="83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7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5"/>
            <a:ext cx="5183188" cy="82391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7366" indent="0">
              <a:buNone/>
              <a:defRPr sz="1038" b="1"/>
            </a:lvl2pPr>
            <a:lvl3pPr marL="474732" indent="0">
              <a:buNone/>
              <a:defRPr sz="935" b="1"/>
            </a:lvl3pPr>
            <a:lvl4pPr marL="712099" indent="0">
              <a:buNone/>
              <a:defRPr sz="831" b="1"/>
            </a:lvl4pPr>
            <a:lvl5pPr marL="949465" indent="0">
              <a:buNone/>
              <a:defRPr sz="831" b="1"/>
            </a:lvl5pPr>
            <a:lvl6pPr marL="1186831" indent="0">
              <a:buNone/>
              <a:defRPr sz="831" b="1"/>
            </a:lvl6pPr>
            <a:lvl7pPr marL="1424197" indent="0">
              <a:buNone/>
              <a:defRPr sz="831" b="1"/>
            </a:lvl7pPr>
            <a:lvl8pPr marL="1661564" indent="0">
              <a:buNone/>
              <a:defRPr sz="831" b="1"/>
            </a:lvl8pPr>
            <a:lvl9pPr marL="1898930" indent="0">
              <a:buNone/>
              <a:defRPr sz="83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279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933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725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66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>
              <a:defRPr sz="1662"/>
            </a:lvl1pPr>
            <a:lvl2pPr>
              <a:defRPr sz="1454"/>
            </a:lvl2pPr>
            <a:lvl3pPr>
              <a:defRPr sz="1246"/>
            </a:lvl3pPr>
            <a:lvl4pPr>
              <a:defRPr sz="1038"/>
            </a:lvl4pPr>
            <a:lvl5pPr>
              <a:defRPr sz="1038"/>
            </a:lvl5pPr>
            <a:lvl6pPr>
              <a:defRPr sz="1038"/>
            </a:lvl6pPr>
            <a:lvl7pPr>
              <a:defRPr sz="1038"/>
            </a:lvl7pPr>
            <a:lvl8pPr>
              <a:defRPr sz="1038"/>
            </a:lvl8pPr>
            <a:lvl9pPr>
              <a:defRPr sz="1038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831"/>
            </a:lvl1pPr>
            <a:lvl2pPr marL="237366" indent="0">
              <a:buNone/>
              <a:defRPr sz="727"/>
            </a:lvl2pPr>
            <a:lvl3pPr marL="474732" indent="0">
              <a:buNone/>
              <a:defRPr sz="623"/>
            </a:lvl3pPr>
            <a:lvl4pPr marL="712099" indent="0">
              <a:buNone/>
              <a:defRPr sz="519"/>
            </a:lvl4pPr>
            <a:lvl5pPr marL="949465" indent="0">
              <a:buNone/>
              <a:defRPr sz="519"/>
            </a:lvl5pPr>
            <a:lvl6pPr marL="1186831" indent="0">
              <a:buNone/>
              <a:defRPr sz="519"/>
            </a:lvl6pPr>
            <a:lvl7pPr marL="1424197" indent="0">
              <a:buNone/>
              <a:defRPr sz="519"/>
            </a:lvl7pPr>
            <a:lvl8pPr marL="1661564" indent="0">
              <a:buNone/>
              <a:defRPr sz="519"/>
            </a:lvl8pPr>
            <a:lvl9pPr marL="1898930" indent="0">
              <a:buNone/>
              <a:defRPr sz="519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83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328E7-375A-704E-AAA7-1907E959A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0B0536-83A0-B84B-A0B3-E9C36FC41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98C8B8-4052-9049-B3E2-755C14D8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705" y="6408900"/>
            <a:ext cx="41148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1D31E5-33EC-2549-A6B3-46ED4C30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8900"/>
            <a:ext cx="2743200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C94C1031-FDBE-DE41-89B4-DA9993E00BE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767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66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9"/>
            <a:ext cx="6172201" cy="4873625"/>
          </a:xfrm>
        </p:spPr>
        <p:txBody>
          <a:bodyPr anchor="t"/>
          <a:lstStyle>
            <a:lvl1pPr marL="0" indent="0">
              <a:buNone/>
              <a:defRPr sz="1662"/>
            </a:lvl1pPr>
            <a:lvl2pPr marL="237366" indent="0">
              <a:buNone/>
              <a:defRPr sz="1454"/>
            </a:lvl2pPr>
            <a:lvl3pPr marL="474732" indent="0">
              <a:buNone/>
              <a:defRPr sz="1246"/>
            </a:lvl3pPr>
            <a:lvl4pPr marL="712099" indent="0">
              <a:buNone/>
              <a:defRPr sz="1038"/>
            </a:lvl4pPr>
            <a:lvl5pPr marL="949465" indent="0">
              <a:buNone/>
              <a:defRPr sz="1038"/>
            </a:lvl5pPr>
            <a:lvl6pPr marL="1186831" indent="0">
              <a:buNone/>
              <a:defRPr sz="1038"/>
            </a:lvl6pPr>
            <a:lvl7pPr marL="1424197" indent="0">
              <a:buNone/>
              <a:defRPr sz="1038"/>
            </a:lvl7pPr>
            <a:lvl8pPr marL="1661564" indent="0">
              <a:buNone/>
              <a:defRPr sz="1038"/>
            </a:lvl8pPr>
            <a:lvl9pPr marL="1898930" indent="0">
              <a:buNone/>
              <a:defRPr sz="1038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831"/>
            </a:lvl1pPr>
            <a:lvl2pPr marL="237366" indent="0">
              <a:buNone/>
              <a:defRPr sz="727"/>
            </a:lvl2pPr>
            <a:lvl3pPr marL="474732" indent="0">
              <a:buNone/>
              <a:defRPr sz="623"/>
            </a:lvl3pPr>
            <a:lvl4pPr marL="712099" indent="0">
              <a:buNone/>
              <a:defRPr sz="519"/>
            </a:lvl4pPr>
            <a:lvl5pPr marL="949465" indent="0">
              <a:buNone/>
              <a:defRPr sz="519"/>
            </a:lvl5pPr>
            <a:lvl6pPr marL="1186831" indent="0">
              <a:buNone/>
              <a:defRPr sz="519"/>
            </a:lvl6pPr>
            <a:lvl7pPr marL="1424197" indent="0">
              <a:buNone/>
              <a:defRPr sz="519"/>
            </a:lvl7pPr>
            <a:lvl8pPr marL="1661564" indent="0">
              <a:buNone/>
              <a:defRPr sz="519"/>
            </a:lvl8pPr>
            <a:lvl9pPr marL="1898930" indent="0">
              <a:buNone/>
              <a:defRPr sz="519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782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412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44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64DE8-B7BF-ED4F-80AC-8F569BE3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38D10C-5E4A-8C44-9659-19FFE4A55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1C938E-565A-1743-96A4-E756BDD6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FD89C5-8805-EC4F-B70F-821A68A5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14CDD6-89B2-4643-A6A3-818A6F7A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99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529B3-BB5F-6643-AD0A-9C3E78FE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376AE1-81E9-0C40-BF66-A2142E2E0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3A3F36-D514-954F-B367-ED65CCCB6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AE1E61-7CA1-C046-99D4-44F265DA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5F7-16A8-0940-9F6D-3BC331CD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C05D25-255F-734A-B10C-EF348D93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1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61119-8CCE-634D-93C2-6AA71395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ABF9B5-6B36-CC4A-9EF9-212C0A8E8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7E81F0D-1AEB-5E41-853E-E86CCF0CF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66A21E-5D0D-5A42-B6E9-CFCA84A34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753C6BB-264A-4D41-95E2-482F0A2E6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69057B6-2039-C441-92BD-2BE2C1D88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6CEB02-D48E-6E4A-8F77-C783B880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BCEB6AA-BE0F-354B-A805-CCDF897F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78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7C00E-3419-E84C-8242-75609E28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57B2DD-49B2-C448-86EE-0FBDF051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C878658-DCEC-2F41-B227-216C64E8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7A7664-CB50-F241-85B4-C626FEC4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71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095AC48-7BE1-9842-81CA-421F6ACE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E39138D-A073-C346-B057-2BFF6229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41A09F-3B08-874B-926D-59690CB1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22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066F8-BF4B-A74D-A7DD-E264D8DF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BA9B8C-FE94-C043-86D7-58D81CB0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BFC407-E2BA-E844-ADFE-71B942FA9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74AE99-F22D-3D45-B381-77D21474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141EF1-0740-FD4E-860B-97FE9170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B2855F-11AE-9845-82F4-5B6D3D51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41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007D5-B723-024B-85C3-1F8713C9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A9E0177-2D62-B546-B8E6-5979EB3A3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85923D-382F-3941-B99A-935E4118B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34B20E-381D-3842-94DD-710FA050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792915-7505-7840-9B2F-AA7F7AB4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555878-81E1-EA4B-B9A4-91C73E26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40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69408ED-821A-CF48-9D5F-E6A52263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7C289B-4C68-0E4F-813E-96A51F66E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216033-FFBB-044B-AA6D-EDBD01D03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8C0CED-EF51-A04B-81A2-F93A69FB9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A8E81E-B61B-7B4C-B163-4908D2934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80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85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474732" rtl="0" eaLnBrk="1" latinLnBrk="0" hangingPunct="1">
        <a:lnSpc>
          <a:spcPct val="90000"/>
        </a:lnSpc>
        <a:spcBef>
          <a:spcPct val="0"/>
        </a:spcBef>
        <a:buNone/>
        <a:defRPr sz="2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8683" indent="-118683" algn="l" defTabSz="474732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1pPr>
      <a:lvl2pPr marL="356049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593416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038" kern="1200">
          <a:solidFill>
            <a:schemeClr val="tx1"/>
          </a:solidFill>
          <a:latin typeface="+mn-lt"/>
          <a:ea typeface="+mn-ea"/>
          <a:cs typeface="+mn-cs"/>
        </a:defRPr>
      </a:lvl3pPr>
      <a:lvl4pPr marL="830782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1068148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305514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542881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780247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2017613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1pPr>
      <a:lvl2pPr marL="237366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74732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712099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949465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186831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424197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661564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1898930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nkd.in/eehNZpV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3BD96A-F3D1-9A4B-CBA6-1FCB5751D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04" t="7664" r="32632" b="9719"/>
          <a:stretch/>
        </p:blipFill>
        <p:spPr>
          <a:xfrm>
            <a:off x="1194204" y="919911"/>
            <a:ext cx="3148281" cy="40211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A3FD86A-4E92-AA11-83A2-70A130221887}"/>
              </a:ext>
            </a:extLst>
          </p:cNvPr>
          <p:cNvSpPr txBox="1">
            <a:spLocks/>
          </p:cNvSpPr>
          <p:nvPr/>
        </p:nvSpPr>
        <p:spPr>
          <a:xfrm>
            <a:off x="4471627" y="2559214"/>
            <a:ext cx="4583164" cy="496230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Format ‘Opdrachtbrief’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1FB09A2-C767-6264-C1BC-D11F5606F7D6}"/>
              </a:ext>
            </a:extLst>
          </p:cNvPr>
          <p:cNvSpPr txBox="1">
            <a:spLocks/>
          </p:cNvSpPr>
          <p:nvPr/>
        </p:nvSpPr>
        <p:spPr>
          <a:xfrm>
            <a:off x="4471626" y="3211552"/>
            <a:ext cx="4873095" cy="1248938"/>
          </a:xfrm>
          <a:prstGeom prst="rect">
            <a:avLst/>
          </a:prstGeom>
        </p:spPr>
        <p:txBody>
          <a:bodyPr vert="horz" lIns="63305" tIns="31652" rIns="63305" bIns="31652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Hulpmiddel bij het boek ‘Het complete veranderboek – Duurzaam veranderen voor nieuwsgierige leiders en adviseurs’</a:t>
            </a:r>
          </a:p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Voor uitleg, zie pagina 82 van het boek</a:t>
            </a:r>
          </a:p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Hier te bestellen: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3"/>
              </a:rPr>
              <a:t>https://lnkd.in/eehNZpV6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956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4DC36-D872-EF4F-A290-8E35D576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94" y="365126"/>
            <a:ext cx="10941106" cy="602438"/>
          </a:xfrm>
        </p:spPr>
        <p:txBody>
          <a:bodyPr>
            <a:noAutofit/>
          </a:bodyPr>
          <a:lstStyle/>
          <a:p>
            <a:r>
              <a:rPr lang="nl-NL" sz="3200" dirty="0">
                <a:latin typeface="+mn-lt"/>
              </a:rPr>
              <a:t>Opdrachtbrief: </a:t>
            </a:r>
            <a:r>
              <a:rPr lang="nl-NL" sz="3200" i="1" dirty="0">
                <a:latin typeface="+mn-lt"/>
              </a:rPr>
              <a:t>#Naam initiatief/project/programma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3C3BD0-1DC7-D247-B5BB-EEE22A93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765C95B-5BEA-78A8-4854-3BEDB0615AA1}"/>
              </a:ext>
            </a:extLst>
          </p:cNvPr>
          <p:cNvGrpSpPr/>
          <p:nvPr/>
        </p:nvGrpSpPr>
        <p:grpSpPr>
          <a:xfrm>
            <a:off x="412694" y="1105788"/>
            <a:ext cx="3956822" cy="2365058"/>
            <a:chOff x="412694" y="1105788"/>
            <a:chExt cx="3956822" cy="2365058"/>
          </a:xfrm>
        </p:grpSpPr>
        <p:sp>
          <p:nvSpPr>
            <p:cNvPr id="7" name="Tijdelijke aanduiding voor inhoud 2">
              <a:extLst>
                <a:ext uri="{FF2B5EF4-FFF2-40B4-BE49-F238E27FC236}">
                  <a16:creationId xmlns:a16="http://schemas.microsoft.com/office/drawing/2014/main" id="{D41E6464-A75C-1FF9-F161-B6B49E4B7772}"/>
                </a:ext>
              </a:extLst>
            </p:cNvPr>
            <p:cNvSpPr txBox="1">
              <a:spLocks/>
            </p:cNvSpPr>
            <p:nvPr/>
          </p:nvSpPr>
          <p:spPr>
            <a:xfrm>
              <a:off x="412694" y="1550019"/>
              <a:ext cx="3956822" cy="19208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nl-NL" sz="1100" dirty="0">
                  <a:ea typeface="MS Gothic" panose="020B0609070205080204" pitchFamily="49" charset="-128"/>
                  <a:cs typeface="Times New Roman" panose="02020603050405020304" pitchFamily="18" charset="0"/>
                </a:rPr>
                <a:t>Welke ambitie, al dan niet vanuit noodzaak, is er om te veranderen?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nl-NL" sz="1100" dirty="0">
                  <a:ea typeface="MS Gothic" panose="020B0609070205080204" pitchFamily="49" charset="-128"/>
                  <a:cs typeface="Times New Roman" panose="02020603050405020304" pitchFamily="18" charset="0"/>
                </a:rPr>
                <a:t>Waar speelt het vraagstuk, in welke context?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nl-NL" sz="1100" dirty="0">
                  <a:ea typeface="MS Gothic" panose="020B0609070205080204" pitchFamily="49" charset="-128"/>
                  <a:cs typeface="Times New Roman" panose="02020603050405020304" pitchFamily="18" charset="0"/>
                </a:rPr>
                <a:t>Waarom met dit vraagstuk aan de slag?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nl-NL" sz="1100" dirty="0">
                  <a:ea typeface="MS Gothic" panose="020B0609070205080204" pitchFamily="49" charset="-128"/>
                  <a:cs typeface="Times New Roman" panose="02020603050405020304" pitchFamily="18" charset="0"/>
                </a:rPr>
                <a:t>Wat is de initiële vraag?</a:t>
              </a:r>
            </a:p>
          </p:txBody>
        </p:sp>
        <p:sp>
          <p:nvSpPr>
            <p:cNvPr id="12" name="Tijdelijke aanduiding voor inhoud 2">
              <a:extLst>
                <a:ext uri="{FF2B5EF4-FFF2-40B4-BE49-F238E27FC236}">
                  <a16:creationId xmlns:a16="http://schemas.microsoft.com/office/drawing/2014/main" id="{C15086E3-4E2E-CA80-9855-4C247F5F2EE9}"/>
                </a:ext>
              </a:extLst>
            </p:cNvPr>
            <p:cNvSpPr txBox="1">
              <a:spLocks/>
            </p:cNvSpPr>
            <p:nvPr/>
          </p:nvSpPr>
          <p:spPr>
            <a:xfrm>
              <a:off x="412694" y="1105788"/>
              <a:ext cx="3956822" cy="444232"/>
            </a:xfrm>
            <a:prstGeom prst="rect">
              <a:avLst/>
            </a:prstGeom>
            <a:solidFill>
              <a:srgbClr val="98BEDC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sz="1400" dirty="0">
                  <a:ea typeface="MS Gothic" panose="020B0609070205080204" pitchFamily="49" charset="-128"/>
                  <a:cs typeface="Times New Roman" panose="02020603050405020304" pitchFamily="18" charset="0"/>
                </a:rPr>
                <a:t>Achtergrond &amp; context</a:t>
              </a: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A13368A4-1EE3-5C0D-7429-A03F8A420C9D}"/>
              </a:ext>
            </a:extLst>
          </p:cNvPr>
          <p:cNvGrpSpPr/>
          <p:nvPr/>
        </p:nvGrpSpPr>
        <p:grpSpPr>
          <a:xfrm>
            <a:off x="4503150" y="1105787"/>
            <a:ext cx="3821252" cy="2365060"/>
            <a:chOff x="4503150" y="1105787"/>
            <a:chExt cx="3821252" cy="2365060"/>
          </a:xfrm>
        </p:grpSpPr>
        <p:sp>
          <p:nvSpPr>
            <p:cNvPr id="8" name="Tijdelijke aanduiding voor inhoud 2">
              <a:extLst>
                <a:ext uri="{FF2B5EF4-FFF2-40B4-BE49-F238E27FC236}">
                  <a16:creationId xmlns:a16="http://schemas.microsoft.com/office/drawing/2014/main" id="{AD3A8164-BDEA-F770-3A13-45AA5130C3CA}"/>
                </a:ext>
              </a:extLst>
            </p:cNvPr>
            <p:cNvSpPr txBox="1">
              <a:spLocks/>
            </p:cNvSpPr>
            <p:nvPr/>
          </p:nvSpPr>
          <p:spPr>
            <a:xfrm>
              <a:off x="4503150" y="1550019"/>
              <a:ext cx="3821252" cy="192082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nl-NL" sz="1100" dirty="0">
                  <a:effectLst/>
                  <a:ea typeface="MS Gothic" panose="020B0609070205080204" pitchFamily="49" charset="-128"/>
                  <a:cs typeface="Times New Roman" panose="02020603050405020304" pitchFamily="18" charset="0"/>
                </a:rPr>
                <a:t>Wat is het initiële doel van dit initiatief? </a:t>
              </a:r>
            </a:p>
            <a:p>
              <a:pPr>
                <a:spcBef>
                  <a:spcPts val="0"/>
                </a:spcBef>
              </a:pPr>
              <a:r>
                <a:rPr lang="nl-NL" sz="1100" dirty="0">
                  <a:ea typeface="MS Gothic" panose="020B0609070205080204" pitchFamily="49" charset="-128"/>
                  <a:cs typeface="Times New Roman" panose="02020603050405020304" pitchFamily="18" charset="0"/>
                </a:rPr>
                <a:t>Bij welke strategische doelen sluit het aan?</a:t>
              </a:r>
              <a:endParaRPr lang="nl-NL" sz="1100" dirty="0">
                <a:effectLst/>
                <a:ea typeface="MS Gothic" panose="020B0609070205080204" pitchFamily="49" charset="-128"/>
                <a:cs typeface="Times New Roman" panose="02020603050405020304" pitchFamily="18" charset="0"/>
              </a:endParaRPr>
            </a:p>
            <a:p>
              <a:pPr>
                <a:spcBef>
                  <a:spcPts val="0"/>
                </a:spcBef>
              </a:pPr>
              <a:r>
                <a:rPr lang="nl-NL" sz="1100" dirty="0">
                  <a:effectLst/>
                  <a:ea typeface="MS Gothic" panose="020B0609070205080204" pitchFamily="49" charset="-128"/>
                  <a:cs typeface="Times New Roman" panose="02020603050405020304" pitchFamily="18" charset="0"/>
                </a:rPr>
                <a:t>Wat is (het eerste idee over) de verwachte impact?</a:t>
              </a:r>
            </a:p>
          </p:txBody>
        </p:sp>
        <p:sp>
          <p:nvSpPr>
            <p:cNvPr id="14" name="Tijdelijke aanduiding voor inhoud 2">
              <a:extLst>
                <a:ext uri="{FF2B5EF4-FFF2-40B4-BE49-F238E27FC236}">
                  <a16:creationId xmlns:a16="http://schemas.microsoft.com/office/drawing/2014/main" id="{5B642090-E94E-A126-A1DB-EEB43718D4E3}"/>
                </a:ext>
              </a:extLst>
            </p:cNvPr>
            <p:cNvSpPr txBox="1">
              <a:spLocks/>
            </p:cNvSpPr>
            <p:nvPr/>
          </p:nvSpPr>
          <p:spPr>
            <a:xfrm>
              <a:off x="4503150" y="1105787"/>
              <a:ext cx="3821252" cy="444232"/>
            </a:xfrm>
            <a:prstGeom prst="rect">
              <a:avLst/>
            </a:prstGeom>
            <a:solidFill>
              <a:srgbClr val="98BEDC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sz="1400" dirty="0">
                  <a:ea typeface="MS Gothic" panose="020B0609070205080204" pitchFamily="49" charset="-128"/>
                  <a:cs typeface="Times New Roman" panose="02020603050405020304" pitchFamily="18" charset="0"/>
                </a:rPr>
                <a:t>Doel &amp; impact</a:t>
              </a:r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C0BF5CBA-3617-9CE4-4F50-E0B3166669DD}"/>
              </a:ext>
            </a:extLst>
          </p:cNvPr>
          <p:cNvGrpSpPr/>
          <p:nvPr/>
        </p:nvGrpSpPr>
        <p:grpSpPr>
          <a:xfrm>
            <a:off x="8458036" y="1105787"/>
            <a:ext cx="3321271" cy="1481296"/>
            <a:chOff x="8458036" y="1105787"/>
            <a:chExt cx="3321271" cy="1481296"/>
          </a:xfrm>
        </p:grpSpPr>
        <p:sp>
          <p:nvSpPr>
            <p:cNvPr id="9" name="Tijdelijke aanduiding voor inhoud 2">
              <a:extLst>
                <a:ext uri="{FF2B5EF4-FFF2-40B4-BE49-F238E27FC236}">
                  <a16:creationId xmlns:a16="http://schemas.microsoft.com/office/drawing/2014/main" id="{9C56A9BA-C029-A3E2-868A-3709E2267FA5}"/>
                </a:ext>
              </a:extLst>
            </p:cNvPr>
            <p:cNvSpPr txBox="1">
              <a:spLocks/>
            </p:cNvSpPr>
            <p:nvPr/>
          </p:nvSpPr>
          <p:spPr>
            <a:xfrm>
              <a:off x="8458037" y="1550019"/>
              <a:ext cx="3321270" cy="10370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nl-NL" sz="1100" dirty="0">
                  <a:effectLst/>
                  <a:ea typeface="MS Gothic" panose="020B0609070205080204" pitchFamily="49" charset="-128"/>
                  <a:cs typeface="Times New Roman" panose="02020603050405020304" pitchFamily="18" charset="0"/>
                </a:rPr>
                <a:t>Wat is de scope? </a:t>
              </a:r>
            </a:p>
            <a:p>
              <a:pPr>
                <a:spcBef>
                  <a:spcPts val="0"/>
                </a:spcBef>
              </a:pPr>
              <a:r>
                <a:rPr lang="nl-NL" sz="1100" dirty="0">
                  <a:effectLst/>
                  <a:ea typeface="MS Gothic" panose="020B0609070205080204" pitchFamily="49" charset="-128"/>
                  <a:cs typeface="Times New Roman" panose="02020603050405020304" pitchFamily="18" charset="0"/>
                </a:rPr>
                <a:t>Hoe verhoudt dit initiatief zich tot andere projecten en programma’s? </a:t>
              </a:r>
            </a:p>
            <a:p>
              <a:pPr>
                <a:spcBef>
                  <a:spcPts val="0"/>
                </a:spcBef>
              </a:pPr>
              <a:r>
                <a:rPr lang="nl-NL" sz="1100" dirty="0">
                  <a:effectLst/>
                  <a:ea typeface="MS Gothic" panose="020B0609070205080204" pitchFamily="49" charset="-128"/>
                  <a:cs typeface="Times New Roman" panose="02020603050405020304" pitchFamily="18" charset="0"/>
                </a:rPr>
                <a:t>Zijn er afhankelijkheden?</a:t>
              </a:r>
            </a:p>
          </p:txBody>
        </p:sp>
        <p:sp>
          <p:nvSpPr>
            <p:cNvPr id="17" name="Tijdelijke aanduiding voor inhoud 2">
              <a:extLst>
                <a:ext uri="{FF2B5EF4-FFF2-40B4-BE49-F238E27FC236}">
                  <a16:creationId xmlns:a16="http://schemas.microsoft.com/office/drawing/2014/main" id="{8A0C75F1-E2CA-6094-32FE-C2EB94795EDF}"/>
                </a:ext>
              </a:extLst>
            </p:cNvPr>
            <p:cNvSpPr txBox="1">
              <a:spLocks/>
            </p:cNvSpPr>
            <p:nvPr/>
          </p:nvSpPr>
          <p:spPr>
            <a:xfrm>
              <a:off x="8458036" y="1105787"/>
              <a:ext cx="3321270" cy="444232"/>
            </a:xfrm>
            <a:prstGeom prst="rect">
              <a:avLst/>
            </a:prstGeom>
            <a:solidFill>
              <a:srgbClr val="98BEDC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sz="1400" dirty="0">
                  <a:ea typeface="MS Gothic" panose="020B0609070205080204" pitchFamily="49" charset="-128"/>
                  <a:cs typeface="Times New Roman" panose="02020603050405020304" pitchFamily="18" charset="0"/>
                </a:rPr>
                <a:t>Scope</a:t>
              </a:r>
            </a:p>
          </p:txBody>
        </p: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F0EF00C8-F5FF-696B-BC5D-60406F3B4D53}"/>
              </a:ext>
            </a:extLst>
          </p:cNvPr>
          <p:cNvGrpSpPr/>
          <p:nvPr/>
        </p:nvGrpSpPr>
        <p:grpSpPr>
          <a:xfrm>
            <a:off x="412692" y="3604569"/>
            <a:ext cx="7911710" cy="2635475"/>
            <a:chOff x="412692" y="3604569"/>
            <a:chExt cx="7911710" cy="2635475"/>
          </a:xfrm>
        </p:grpSpPr>
        <p:sp>
          <p:nvSpPr>
            <p:cNvPr id="10" name="Tijdelijke aanduiding voor inhoud 2">
              <a:extLst>
                <a:ext uri="{FF2B5EF4-FFF2-40B4-BE49-F238E27FC236}">
                  <a16:creationId xmlns:a16="http://schemas.microsoft.com/office/drawing/2014/main" id="{AA9DD37C-020C-E90D-C636-3B42A0F770EE}"/>
                </a:ext>
              </a:extLst>
            </p:cNvPr>
            <p:cNvSpPr txBox="1">
              <a:spLocks/>
            </p:cNvSpPr>
            <p:nvPr/>
          </p:nvSpPr>
          <p:spPr>
            <a:xfrm>
              <a:off x="412694" y="4048801"/>
              <a:ext cx="7911708" cy="21912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nl-NL" sz="1100" dirty="0">
                  <a:effectLst/>
                  <a:ea typeface="MS Gothic" panose="020B0609070205080204" pitchFamily="49" charset="-128"/>
                  <a:cs typeface="Times New Roman" panose="02020603050405020304" pitchFamily="18" charset="0"/>
                </a:rPr>
                <a:t>Wat zijn de activiteiten? Wat wordt opgeleverd en wanneer? </a:t>
              </a:r>
            </a:p>
            <a:p>
              <a:pPr>
                <a:spcBef>
                  <a:spcPts val="0"/>
                </a:spcBef>
              </a:pPr>
              <a:r>
                <a:rPr lang="nl-NL" sz="1100" dirty="0">
                  <a:effectLst/>
                  <a:ea typeface="MS Gothic" panose="020B0609070205080204" pitchFamily="49" charset="-128"/>
                  <a:cs typeface="Times New Roman" panose="02020603050405020304" pitchFamily="18" charset="0"/>
                </a:rPr>
                <a:t>Naar aanleiding van stap 1 van de Deltamethode kun je dat alleen nog bepalen voor de volgende paar stappen, zoals het onderzoek dat je gaat verrichten in stap 2 en het definiëren van het verandervraagstuk in stap 3. Concrete veranderactiviteiten kun je later invullen naar aanleiding van stap 5 en 6. </a:t>
              </a:r>
            </a:p>
          </p:txBody>
        </p:sp>
        <p:sp>
          <p:nvSpPr>
            <p:cNvPr id="19" name="Tijdelijke aanduiding voor inhoud 2">
              <a:extLst>
                <a:ext uri="{FF2B5EF4-FFF2-40B4-BE49-F238E27FC236}">
                  <a16:creationId xmlns:a16="http://schemas.microsoft.com/office/drawing/2014/main" id="{AAE3C60B-59F6-65B7-3B47-69287238DFE3}"/>
                </a:ext>
              </a:extLst>
            </p:cNvPr>
            <p:cNvSpPr txBox="1">
              <a:spLocks/>
            </p:cNvSpPr>
            <p:nvPr/>
          </p:nvSpPr>
          <p:spPr>
            <a:xfrm>
              <a:off x="412692" y="3604569"/>
              <a:ext cx="7911707" cy="444232"/>
            </a:xfrm>
            <a:prstGeom prst="rect">
              <a:avLst/>
            </a:prstGeom>
            <a:solidFill>
              <a:srgbClr val="98BEDC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sz="1400" dirty="0">
                  <a:ea typeface="MS Gothic" panose="020B0609070205080204" pitchFamily="49" charset="-128"/>
                  <a:cs typeface="Times New Roman" panose="02020603050405020304" pitchFamily="18" charset="0"/>
                </a:rPr>
                <a:t>Activiteiten</a:t>
              </a:r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36236786-F9ED-0A29-577F-DE766387FA8C}"/>
              </a:ext>
            </a:extLst>
          </p:cNvPr>
          <p:cNvGrpSpPr/>
          <p:nvPr/>
        </p:nvGrpSpPr>
        <p:grpSpPr>
          <a:xfrm>
            <a:off x="8458036" y="2725306"/>
            <a:ext cx="3321271" cy="1545612"/>
            <a:chOff x="8458036" y="2725306"/>
            <a:chExt cx="3321271" cy="1545612"/>
          </a:xfrm>
        </p:grpSpPr>
        <p:sp>
          <p:nvSpPr>
            <p:cNvPr id="11" name="Tijdelijke aanduiding voor inhoud 2">
              <a:extLst>
                <a:ext uri="{FF2B5EF4-FFF2-40B4-BE49-F238E27FC236}">
                  <a16:creationId xmlns:a16="http://schemas.microsoft.com/office/drawing/2014/main" id="{02DD461F-EE54-A749-F854-4AFF73C106F1}"/>
                </a:ext>
              </a:extLst>
            </p:cNvPr>
            <p:cNvSpPr txBox="1">
              <a:spLocks/>
            </p:cNvSpPr>
            <p:nvPr/>
          </p:nvSpPr>
          <p:spPr>
            <a:xfrm>
              <a:off x="8458037" y="3169538"/>
              <a:ext cx="3321270" cy="11013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nl-NL" sz="1100" dirty="0">
                  <a:effectLst/>
                  <a:ea typeface="MS Gothic" panose="020B0609070205080204" pitchFamily="49" charset="-128"/>
                  <a:cs typeface="Times New Roman" panose="02020603050405020304" pitchFamily="18" charset="0"/>
                </a:rPr>
                <a:t>Welk team gaat aan dit initiatief werken? </a:t>
              </a:r>
            </a:p>
            <a:p>
              <a:pPr>
                <a:spcBef>
                  <a:spcPts val="0"/>
                </a:spcBef>
              </a:pPr>
              <a:r>
                <a:rPr lang="nl-NL" sz="1100" dirty="0">
                  <a:effectLst/>
                  <a:ea typeface="MS Gothic" panose="020B0609070205080204" pitchFamily="49" charset="-128"/>
                  <a:cs typeface="Times New Roman" panose="02020603050405020304" pitchFamily="18" charset="0"/>
                </a:rPr>
                <a:t>Hoe wordt het initiatief aangestuurd? (wat is de ‘</a:t>
              </a:r>
              <a:r>
                <a:rPr lang="nl-NL" sz="1100" i="1" dirty="0">
                  <a:effectLst/>
                  <a:ea typeface="MS Gothic" panose="020B0609070205080204" pitchFamily="49" charset="-128"/>
                  <a:cs typeface="Times New Roman" panose="02020603050405020304" pitchFamily="18" charset="0"/>
                </a:rPr>
                <a:t>governance</a:t>
              </a:r>
              <a:r>
                <a:rPr lang="nl-NL" sz="1100" dirty="0">
                  <a:effectLst/>
                  <a:ea typeface="MS Gothic" panose="020B0609070205080204" pitchFamily="49" charset="-128"/>
                  <a:cs typeface="Times New Roman" panose="02020603050405020304" pitchFamily="18" charset="0"/>
                </a:rPr>
                <a:t>’) Wie is de (senior) sponsor?</a:t>
              </a:r>
            </a:p>
            <a:p>
              <a:pPr>
                <a:spcBef>
                  <a:spcPts val="0"/>
                </a:spcBef>
              </a:pPr>
              <a:r>
                <a:rPr lang="nl-NL" sz="1100" dirty="0">
                  <a:effectLst/>
                  <a:ea typeface="MS Gothic" panose="020B0609070205080204" pitchFamily="49" charset="-128"/>
                  <a:cs typeface="Times New Roman" panose="02020603050405020304" pitchFamily="18" charset="0"/>
                </a:rPr>
                <a:t>Welke investering is er nodig: uren, kosten, andere randvoorwaarden?</a:t>
              </a:r>
            </a:p>
          </p:txBody>
        </p:sp>
        <p:sp>
          <p:nvSpPr>
            <p:cNvPr id="21" name="Tijdelijke aanduiding voor inhoud 2">
              <a:extLst>
                <a:ext uri="{FF2B5EF4-FFF2-40B4-BE49-F238E27FC236}">
                  <a16:creationId xmlns:a16="http://schemas.microsoft.com/office/drawing/2014/main" id="{741DD54C-A296-A19A-8A91-956C3D9281B7}"/>
                </a:ext>
              </a:extLst>
            </p:cNvPr>
            <p:cNvSpPr txBox="1">
              <a:spLocks/>
            </p:cNvSpPr>
            <p:nvPr/>
          </p:nvSpPr>
          <p:spPr>
            <a:xfrm>
              <a:off x="8458036" y="2725306"/>
              <a:ext cx="3321270" cy="444232"/>
            </a:xfrm>
            <a:prstGeom prst="rect">
              <a:avLst/>
            </a:prstGeom>
            <a:solidFill>
              <a:srgbClr val="98BEDC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sz="1400" dirty="0">
                  <a:ea typeface="MS Gothic" panose="020B0609070205080204" pitchFamily="49" charset="-128"/>
                  <a:cs typeface="Times New Roman" panose="02020603050405020304" pitchFamily="18" charset="0"/>
                </a:rPr>
                <a:t>Team &amp; investering</a:t>
              </a:r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F0E62910-F9DF-7948-5391-D66060C25F2F}"/>
              </a:ext>
            </a:extLst>
          </p:cNvPr>
          <p:cNvGrpSpPr/>
          <p:nvPr/>
        </p:nvGrpSpPr>
        <p:grpSpPr>
          <a:xfrm>
            <a:off x="8458036" y="4409141"/>
            <a:ext cx="3321270" cy="1830903"/>
            <a:chOff x="8458037" y="2440015"/>
            <a:chExt cx="3321270" cy="1830903"/>
          </a:xfrm>
        </p:grpSpPr>
        <p:sp>
          <p:nvSpPr>
            <p:cNvPr id="25" name="Tijdelijke aanduiding voor inhoud 2">
              <a:extLst>
                <a:ext uri="{FF2B5EF4-FFF2-40B4-BE49-F238E27FC236}">
                  <a16:creationId xmlns:a16="http://schemas.microsoft.com/office/drawing/2014/main" id="{A6B70D6F-7A3A-0355-DB2A-45E28EFEB494}"/>
                </a:ext>
              </a:extLst>
            </p:cNvPr>
            <p:cNvSpPr txBox="1">
              <a:spLocks/>
            </p:cNvSpPr>
            <p:nvPr/>
          </p:nvSpPr>
          <p:spPr>
            <a:xfrm>
              <a:off x="8458037" y="2884247"/>
              <a:ext cx="3321270" cy="13866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nl-NL" sz="1100" dirty="0">
                  <a:effectLst/>
                  <a:ea typeface="MS Gothic" panose="020B0609070205080204" pitchFamily="49" charset="-128"/>
                  <a:cs typeface="Times New Roman" panose="02020603050405020304" pitchFamily="18" charset="0"/>
                </a:rPr>
                <a:t>Wie zijn de belangrijkste belanghebbenden (denk aan klanten, medewerkers, beslissers, (keten)partners, leveranciers)?</a:t>
              </a:r>
            </a:p>
            <a:p>
              <a:pPr>
                <a:spcBef>
                  <a:spcPts val="0"/>
                </a:spcBef>
              </a:pPr>
              <a:r>
                <a:rPr lang="nl-NL" sz="1100" dirty="0">
                  <a:effectLst/>
                  <a:ea typeface="MS Gothic" panose="020B0609070205080204" pitchFamily="49" charset="-128"/>
                  <a:cs typeface="Times New Roman" panose="02020603050405020304" pitchFamily="18" charset="0"/>
                </a:rPr>
                <a:t>Wie, wanneer informeren/betrekken?</a:t>
              </a:r>
            </a:p>
          </p:txBody>
        </p:sp>
        <p:sp>
          <p:nvSpPr>
            <p:cNvPr id="26" name="Tijdelijke aanduiding voor inhoud 2">
              <a:extLst>
                <a:ext uri="{FF2B5EF4-FFF2-40B4-BE49-F238E27FC236}">
                  <a16:creationId xmlns:a16="http://schemas.microsoft.com/office/drawing/2014/main" id="{65327ABC-04AE-C9AE-DA47-813C788139A4}"/>
                </a:ext>
              </a:extLst>
            </p:cNvPr>
            <p:cNvSpPr txBox="1">
              <a:spLocks/>
            </p:cNvSpPr>
            <p:nvPr/>
          </p:nvSpPr>
          <p:spPr>
            <a:xfrm>
              <a:off x="8458037" y="2440015"/>
              <a:ext cx="3321270" cy="444232"/>
            </a:xfrm>
            <a:prstGeom prst="rect">
              <a:avLst/>
            </a:prstGeom>
            <a:solidFill>
              <a:srgbClr val="98BEDC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sz="1400" dirty="0">
                  <a:ea typeface="MS Gothic" panose="020B0609070205080204" pitchFamily="49" charset="-128"/>
                  <a:cs typeface="Times New Roman" panose="02020603050405020304" pitchFamily="18" charset="0"/>
                </a:rPr>
                <a:t>Belanghebbenden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7560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347922</TotalTime>
  <Words>310</Words>
  <Application>Microsoft Macintosh PowerPoint</Application>
  <PresentationFormat>Breedbeeld</PresentationFormat>
  <Paragraphs>31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1_Kantoorthema</vt:lpstr>
      <vt:lpstr>PowerPoint-presentatie</vt:lpstr>
      <vt:lpstr>Opdrachtbrief: #Naam initiatief/project/programma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R. Schinkelshoek</dc:creator>
  <cp:keywords/>
  <dc:description/>
  <cp:lastModifiedBy>Ron Schinkelshoek</cp:lastModifiedBy>
  <cp:revision>486</cp:revision>
  <dcterms:created xsi:type="dcterms:W3CDTF">2022-02-27T15:52:36Z</dcterms:created>
  <dcterms:modified xsi:type="dcterms:W3CDTF">2023-05-25T09:55:34Z</dcterms:modified>
  <cp:category/>
</cp:coreProperties>
</file>