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145705836" r:id="rId3"/>
    <p:sldId id="2145705827" r:id="rId4"/>
    <p:sldId id="2145705830" r:id="rId5"/>
    <p:sldId id="2145705831" r:id="rId6"/>
    <p:sldId id="2145705832" r:id="rId7"/>
    <p:sldId id="2145705833" r:id="rId8"/>
    <p:sldId id="2145705834" r:id="rId9"/>
    <p:sldId id="2145705835" r:id="rId10"/>
    <p:sldId id="214570583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EDC"/>
    <a:srgbClr val="8FB6D9"/>
    <a:srgbClr val="224998"/>
    <a:srgbClr val="21489A"/>
    <a:srgbClr val="4472C4"/>
    <a:srgbClr val="204A99"/>
    <a:srgbClr val="7030A0"/>
    <a:srgbClr val="214799"/>
    <a:srgbClr val="2E528E"/>
    <a:srgbClr val="7C9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15" d="100"/>
          <a:sy n="11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CB43-21C2-4A41-B7D2-8E1E582060EC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0E21-47C9-4F40-A293-23C8FBD60FA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3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330C8-6A04-4449-AA86-CA5714F21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8607DF-1607-3D41-AA66-E10AFB6AF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39DE6-477C-5F45-B128-81C7C52A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70B7A-6EEA-7945-A1EF-024C0E5D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E5EBD5-45AC-4746-BD5A-41FC4D7B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3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5E110-2A45-694D-A15A-D3579FC6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6D775E-1A5E-C64F-9165-5A2267CB8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5DE5D-3BED-3E4A-B93D-0E52CE81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7BFC87-CBC6-6241-894E-8FB86024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A9534F-253F-4842-8A26-D27E5884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9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561663-110B-544D-AFF0-5620203EE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C176D3-7AAC-ED41-9141-63E99D352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7757D0-323E-B642-B26B-614EBCD9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5E8F9A-5321-DD41-8E71-1F653869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A2D99B-4CDB-FB4A-AA36-E74EE79F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92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311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66" indent="0" algn="ctr">
              <a:buNone/>
              <a:defRPr sz="1038"/>
            </a:lvl2pPr>
            <a:lvl3pPr marL="474732" indent="0" algn="ctr">
              <a:buNone/>
              <a:defRPr sz="935"/>
            </a:lvl3pPr>
            <a:lvl4pPr marL="712099" indent="0" algn="ctr">
              <a:buNone/>
              <a:defRPr sz="831"/>
            </a:lvl4pPr>
            <a:lvl5pPr marL="949465" indent="0" algn="ctr">
              <a:buNone/>
              <a:defRPr sz="831"/>
            </a:lvl5pPr>
            <a:lvl6pPr marL="1186831" indent="0" algn="ctr">
              <a:buNone/>
              <a:defRPr sz="831"/>
            </a:lvl6pPr>
            <a:lvl7pPr marL="1424197" indent="0" algn="ctr">
              <a:buNone/>
              <a:defRPr sz="831"/>
            </a:lvl7pPr>
            <a:lvl8pPr marL="1661564" indent="0" algn="ctr">
              <a:buNone/>
              <a:defRPr sz="831"/>
            </a:lvl8pPr>
            <a:lvl9pPr marL="1898930" indent="0" algn="ctr">
              <a:buNone/>
              <a:defRPr sz="83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5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4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66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32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09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465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831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19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564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8930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42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8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5"/>
            <a:ext cx="5157787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66" indent="0">
              <a:buNone/>
              <a:defRPr sz="1038" b="1"/>
            </a:lvl2pPr>
            <a:lvl3pPr marL="474732" indent="0">
              <a:buNone/>
              <a:defRPr sz="935" b="1"/>
            </a:lvl3pPr>
            <a:lvl4pPr marL="712099" indent="0">
              <a:buNone/>
              <a:defRPr sz="831" b="1"/>
            </a:lvl4pPr>
            <a:lvl5pPr marL="949465" indent="0">
              <a:buNone/>
              <a:defRPr sz="831" b="1"/>
            </a:lvl5pPr>
            <a:lvl6pPr marL="1186831" indent="0">
              <a:buNone/>
              <a:defRPr sz="831" b="1"/>
            </a:lvl6pPr>
            <a:lvl7pPr marL="1424197" indent="0">
              <a:buNone/>
              <a:defRPr sz="831" b="1"/>
            </a:lvl7pPr>
            <a:lvl8pPr marL="1661564" indent="0">
              <a:buNone/>
              <a:defRPr sz="831" b="1"/>
            </a:lvl8pPr>
            <a:lvl9pPr marL="1898930" indent="0">
              <a:buNone/>
              <a:defRPr sz="83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5"/>
            <a:ext cx="5183188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66" indent="0">
              <a:buNone/>
              <a:defRPr sz="1038" b="1"/>
            </a:lvl2pPr>
            <a:lvl3pPr marL="474732" indent="0">
              <a:buNone/>
              <a:defRPr sz="935" b="1"/>
            </a:lvl3pPr>
            <a:lvl4pPr marL="712099" indent="0">
              <a:buNone/>
              <a:defRPr sz="831" b="1"/>
            </a:lvl4pPr>
            <a:lvl5pPr marL="949465" indent="0">
              <a:buNone/>
              <a:defRPr sz="831" b="1"/>
            </a:lvl5pPr>
            <a:lvl6pPr marL="1186831" indent="0">
              <a:buNone/>
              <a:defRPr sz="831" b="1"/>
            </a:lvl6pPr>
            <a:lvl7pPr marL="1424197" indent="0">
              <a:buNone/>
              <a:defRPr sz="831" b="1"/>
            </a:lvl7pPr>
            <a:lvl8pPr marL="1661564" indent="0">
              <a:buNone/>
              <a:defRPr sz="831" b="1"/>
            </a:lvl8pPr>
            <a:lvl9pPr marL="1898930" indent="0">
              <a:buNone/>
              <a:defRPr sz="83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7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93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72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66" indent="0">
              <a:buNone/>
              <a:defRPr sz="727"/>
            </a:lvl2pPr>
            <a:lvl3pPr marL="474732" indent="0">
              <a:buNone/>
              <a:defRPr sz="623"/>
            </a:lvl3pPr>
            <a:lvl4pPr marL="712099" indent="0">
              <a:buNone/>
              <a:defRPr sz="519"/>
            </a:lvl4pPr>
            <a:lvl5pPr marL="949465" indent="0">
              <a:buNone/>
              <a:defRPr sz="519"/>
            </a:lvl5pPr>
            <a:lvl6pPr marL="1186831" indent="0">
              <a:buNone/>
              <a:defRPr sz="519"/>
            </a:lvl6pPr>
            <a:lvl7pPr marL="1424197" indent="0">
              <a:buNone/>
              <a:defRPr sz="519"/>
            </a:lvl7pPr>
            <a:lvl8pPr marL="1661564" indent="0">
              <a:buNone/>
              <a:defRPr sz="519"/>
            </a:lvl8pPr>
            <a:lvl9pPr marL="1898930" indent="0">
              <a:buNone/>
              <a:defRPr sz="51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8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328E7-375A-704E-AAA7-1907E959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B0536-83A0-B84B-A0B3-E9C36FC4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8C8B8-4052-9049-B3E2-755C14D8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705" y="640890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D31E5-33EC-2549-A6B3-46ED4C30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8900"/>
            <a:ext cx="2743200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C94C1031-FDBE-DE41-89B4-DA9993E00BE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76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1662"/>
            </a:lvl1pPr>
            <a:lvl2pPr marL="237366" indent="0">
              <a:buNone/>
              <a:defRPr sz="1454"/>
            </a:lvl2pPr>
            <a:lvl3pPr marL="474732" indent="0">
              <a:buNone/>
              <a:defRPr sz="1246"/>
            </a:lvl3pPr>
            <a:lvl4pPr marL="712099" indent="0">
              <a:buNone/>
              <a:defRPr sz="1038"/>
            </a:lvl4pPr>
            <a:lvl5pPr marL="949465" indent="0">
              <a:buNone/>
              <a:defRPr sz="1038"/>
            </a:lvl5pPr>
            <a:lvl6pPr marL="1186831" indent="0">
              <a:buNone/>
              <a:defRPr sz="1038"/>
            </a:lvl6pPr>
            <a:lvl7pPr marL="1424197" indent="0">
              <a:buNone/>
              <a:defRPr sz="1038"/>
            </a:lvl7pPr>
            <a:lvl8pPr marL="1661564" indent="0">
              <a:buNone/>
              <a:defRPr sz="1038"/>
            </a:lvl8pPr>
            <a:lvl9pPr marL="1898930" indent="0">
              <a:buNone/>
              <a:defRPr sz="1038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66" indent="0">
              <a:buNone/>
              <a:defRPr sz="727"/>
            </a:lvl2pPr>
            <a:lvl3pPr marL="474732" indent="0">
              <a:buNone/>
              <a:defRPr sz="623"/>
            </a:lvl3pPr>
            <a:lvl4pPr marL="712099" indent="0">
              <a:buNone/>
              <a:defRPr sz="519"/>
            </a:lvl4pPr>
            <a:lvl5pPr marL="949465" indent="0">
              <a:buNone/>
              <a:defRPr sz="519"/>
            </a:lvl5pPr>
            <a:lvl6pPr marL="1186831" indent="0">
              <a:buNone/>
              <a:defRPr sz="519"/>
            </a:lvl6pPr>
            <a:lvl7pPr marL="1424197" indent="0">
              <a:buNone/>
              <a:defRPr sz="519"/>
            </a:lvl7pPr>
            <a:lvl8pPr marL="1661564" indent="0">
              <a:buNone/>
              <a:defRPr sz="519"/>
            </a:lvl8pPr>
            <a:lvl9pPr marL="1898930" indent="0">
              <a:buNone/>
              <a:defRPr sz="51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782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1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4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64DE8-B7BF-ED4F-80AC-8F569BE3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8D10C-5E4A-8C44-9659-19FFE4A5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1C938E-565A-1743-96A4-E756BDD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FD89C5-8805-EC4F-B70F-821A68A5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14CDD6-89B2-4643-A6A3-818A6F7A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529B3-BB5F-6643-AD0A-9C3E78FE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376AE1-81E9-0C40-BF66-A2142E2E0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3A3F36-D514-954F-B367-ED65CCCB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AE1E61-7CA1-C046-99D4-44F265DA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5F7-16A8-0940-9F6D-3BC331CD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C05D25-255F-734A-B10C-EF348D93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61119-8CCE-634D-93C2-6AA71395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ABF9B5-6B36-CC4A-9EF9-212C0A8E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E81F0D-1AEB-5E41-853E-E86CCF0C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66A21E-5D0D-5A42-B6E9-CFCA84A34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53C6BB-264A-4D41-95E2-482F0A2E6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9057B6-2039-C441-92BD-2BE2C1D8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6CEB02-D48E-6E4A-8F77-C783B880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CEB6AA-BE0F-354B-A805-CCDF897F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8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7C00E-3419-E84C-8242-75609E28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57B2DD-49B2-C448-86EE-0FBDF051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878658-DCEC-2F41-B227-216C64E8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7A7664-CB50-F241-85B4-C626FEC4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95AC48-7BE1-9842-81CA-421F6ACE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39138D-A073-C346-B057-2BFF6229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41A09F-3B08-874B-926D-59690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066F8-BF4B-A74D-A7DD-E264D8D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A9B8C-FE94-C043-86D7-58D81CB0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BFC407-E2BA-E844-ADFE-71B942FA9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74AE99-F22D-3D45-B381-77D21474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141EF1-0740-FD4E-860B-97FE9170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B2855F-11AE-9845-82F4-5B6D3D51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007D5-B723-024B-85C3-1F8713C9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9E0177-2D62-B546-B8E6-5979EB3A3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85923D-382F-3941-B99A-935E4118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34B20E-381D-3842-94DD-710FA050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792915-7505-7840-9B2F-AA7F7AB4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555878-81E1-EA4B-B9A4-91C73E26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4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9408ED-821A-CF48-9D5F-E6A52263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C289B-4C68-0E4F-813E-96A51F66E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16033-FFBB-044B-AA6D-EDBD01D03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8C0CED-EF51-A04B-81A2-F93A69FB9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A8E81E-B61B-7B4C-B163-4908D2934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8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8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74732" rtl="0" eaLnBrk="1" latinLnBrk="0" hangingPunct="1">
        <a:lnSpc>
          <a:spcPct val="90000"/>
        </a:lnSpc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683" indent="-118683" algn="l" defTabSz="474732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1pPr>
      <a:lvl2pPr marL="356049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593416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3pPr>
      <a:lvl4pPr marL="830782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8148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5514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2881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247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7613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66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32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099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465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831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197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564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8930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nkd.in/eehNZpV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3BD96A-F3D1-9A4B-CBA6-1FCB5751D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4" t="7664" r="32632" b="9719"/>
          <a:stretch/>
        </p:blipFill>
        <p:spPr>
          <a:xfrm>
            <a:off x="1194204" y="919911"/>
            <a:ext cx="3148281" cy="4021145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C2FE56E7-7DB7-CBCB-7B41-A8E4833DE8AF}"/>
              </a:ext>
            </a:extLst>
          </p:cNvPr>
          <p:cNvSpPr txBox="1">
            <a:spLocks/>
          </p:cNvSpPr>
          <p:nvPr/>
        </p:nvSpPr>
        <p:spPr>
          <a:xfrm>
            <a:off x="4471627" y="2559214"/>
            <a:ext cx="4583164" cy="496230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Format ‘Veranderplan’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58BCE7C-7AEA-97EE-B3B7-0D960EA46C5A}"/>
              </a:ext>
            </a:extLst>
          </p:cNvPr>
          <p:cNvSpPr txBox="1">
            <a:spLocks/>
          </p:cNvSpPr>
          <p:nvPr/>
        </p:nvSpPr>
        <p:spPr>
          <a:xfrm>
            <a:off x="4471626" y="3211552"/>
            <a:ext cx="4873095" cy="1248938"/>
          </a:xfrm>
          <a:prstGeom prst="rect">
            <a:avLst/>
          </a:prstGeom>
        </p:spPr>
        <p:txBody>
          <a:bodyPr vert="horz" lIns="63305" tIns="31652" rIns="63305" bIns="31652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Hulpmiddel bij het boek ‘Het complete veranderboek – Duurzaam veranderen voor nieuwsgierige leiders en adviseurs’</a:t>
            </a: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Voor uitleg, zie pagina 182 van het boek</a:t>
            </a: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Hier te bestellen: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3"/>
              </a:rPr>
              <a:t>https://lnkd.in/eehNZpV6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576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Inhoud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BD36134-EC4F-B083-110A-870B8E4EF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39638"/>
              </p:ext>
            </p:extLst>
          </p:nvPr>
        </p:nvGraphicFramePr>
        <p:xfrm>
          <a:off x="412694" y="1442669"/>
          <a:ext cx="10941105" cy="327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401">
                  <a:extLst>
                    <a:ext uri="{9D8B030D-6E8A-4147-A177-3AD203B41FA5}">
                      <a16:colId xmlns:a16="http://schemas.microsoft.com/office/drawing/2014/main" val="3133739571"/>
                    </a:ext>
                  </a:extLst>
                </a:gridCol>
                <a:gridCol w="3939475">
                  <a:extLst>
                    <a:ext uri="{9D8B030D-6E8A-4147-A177-3AD203B41FA5}">
                      <a16:colId xmlns:a16="http://schemas.microsoft.com/office/drawing/2014/main" val="169310815"/>
                    </a:ext>
                  </a:extLst>
                </a:gridCol>
                <a:gridCol w="1868229">
                  <a:extLst>
                    <a:ext uri="{9D8B030D-6E8A-4147-A177-3AD203B41FA5}">
                      <a16:colId xmlns:a16="http://schemas.microsoft.com/office/drawing/2014/main" val="573494511"/>
                    </a:ext>
                  </a:extLst>
                </a:gridCol>
              </a:tblGrid>
              <a:tr h="400025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Onderdeel van het veranderplan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Geeft antwoord op de vraag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Zie Deltamethode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5792820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NL" sz="1600" dirty="0">
                          <a:effectLst/>
                        </a:rPr>
                        <a:t>1. Aanleiding &amp; governance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Waarom en wat willen we veranderen?</a:t>
                      </a:r>
                    </a:p>
                    <a:p>
                      <a:r>
                        <a:rPr lang="nl-NL" sz="1600" dirty="0">
                          <a:effectLst/>
                        </a:rPr>
                        <a:t>Wie zijn erbij betrokken?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Stap 1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333477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NL" sz="1600" dirty="0">
                          <a:effectLst/>
                        </a:rPr>
                        <a:t>2. Huidige situatie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Stap 2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291070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NL" sz="1600" dirty="0">
                          <a:effectLst/>
                        </a:rPr>
                        <a:t>3. Essentie van het vraagstuk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Stap 3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1606029"/>
                  </a:ext>
                </a:extLst>
              </a:tr>
              <a:tr h="80005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NL" sz="1600" dirty="0">
                          <a:effectLst/>
                        </a:rPr>
                        <a:t>4. Doelen en ontwerpcriteria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Welk doel willen we behalen? </a:t>
                      </a:r>
                    </a:p>
                    <a:p>
                      <a:r>
                        <a:rPr lang="nl-NL" sz="1600" dirty="0">
                          <a:effectLst/>
                        </a:rPr>
                        <a:t>Waar moet de verandering aan voldoen?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Stap 4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250722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NL" sz="1600" dirty="0">
                          <a:effectLst/>
                        </a:rPr>
                        <a:t>5. Ontwikkelde ideeën om in de praktijk te brengen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Wat veranderen we, in samenhang?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Stap 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797964"/>
                  </a:ext>
                </a:extLst>
              </a:tr>
              <a:tr h="47412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NL" sz="1600" dirty="0">
                          <a:effectLst/>
                        </a:rPr>
                        <a:t>6. Veranderproces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Hoe ziet het veranderproces eruit?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Stap 6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441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35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1. Aanleiding &amp; governance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244FFAF-28F1-4CD7-E25B-16A5273522B3}"/>
              </a:ext>
            </a:extLst>
          </p:cNvPr>
          <p:cNvSpPr/>
          <p:nvPr/>
        </p:nvSpPr>
        <p:spPr>
          <a:xfrm>
            <a:off x="412694" y="1156165"/>
            <a:ext cx="10941106" cy="4475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Aanleiding om te veranderen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Waarom veranderen? Welke ambitie en/of noodzaak is er om te veranderen?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speelt er en bij wie?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ging eraan vooraf?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is de wens voor de toekomst? (verder te specificeren in onderdeel 4: doelen)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hulpmiddelen in het boek (zie stap 1):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Mendelow’s power-interest-grid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Stakeholdermap</a:t>
            </a:r>
            <a:endParaRPr lang="nl-NL" sz="1200" dirty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Governance voor het initiatief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Hoe wordt het initiatief aangestuurd? (wat is de ‘governance’) Wie is de (senior) sponsor?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uitleg in het boek (zie stap 1):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Activiteit ‘governance’ voor het veranderinitiatief bepalen</a:t>
            </a:r>
          </a:p>
        </p:txBody>
      </p:sp>
    </p:spTree>
    <p:extLst>
      <p:ext uri="{BB962C8B-B14F-4D97-AF65-F5344CB8AC3E}">
        <p14:creationId xmlns:p14="http://schemas.microsoft.com/office/powerpoint/2010/main" val="367085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2. Huidige situatie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391D13-4B37-79D6-CB96-1A1C24A67915}"/>
              </a:ext>
            </a:extLst>
          </p:cNvPr>
          <p:cNvSpPr/>
          <p:nvPr/>
        </p:nvSpPr>
        <p:spPr>
          <a:xfrm>
            <a:off x="412694" y="1156165"/>
            <a:ext cx="10941106" cy="259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Uitkomsten onderzoek huidige situatie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was de onderzoeksvraag?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heb je onderzocht, waar en met/bij wie?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Welke methoden heb je ingezet?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zijn de belangrijkste bevindingen?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is het antwoord op de onderzoeksvraag?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methoden en hulpmiddelen in het boek (zie stap 2):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Methoden bureau- en veldonderzoek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Empathiekaart van Dave Gray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Visgraatdiagram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Causaal diagram</a:t>
            </a:r>
            <a:endParaRPr lang="nl-NL" sz="1200" dirty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3. Essentie van het vraagstuk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423ABE2-4264-8781-635B-B99A511CAB75}"/>
              </a:ext>
            </a:extLst>
          </p:cNvPr>
          <p:cNvSpPr/>
          <p:nvPr/>
        </p:nvSpPr>
        <p:spPr>
          <a:xfrm>
            <a:off x="412694" y="1156165"/>
            <a:ext cx="10941106" cy="2144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Essentie van het verandervraagstuk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is de essentie van het vraagstuk?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Is verandering überhaupt nodig?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Waar willen we mee aan de slag?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activiteiten en hulpmiddelen in het boek (zie stap 3):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Systeemdenken met het ijsbergmodel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Het eerste principe denken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Komen tot de essentie van het vraagstuk</a:t>
            </a:r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6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4. Doelen en ontwerpcriteria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57C1A2A-FAC1-14A2-0D2A-EF07B045077A}"/>
              </a:ext>
            </a:extLst>
          </p:cNvPr>
          <p:cNvSpPr/>
          <p:nvPr/>
        </p:nvSpPr>
        <p:spPr>
          <a:xfrm>
            <a:off x="412694" y="1156165"/>
            <a:ext cx="10941106" cy="2144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Richtinggevende doelen en ontwerpcriteria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Welke paar doelen willen we bereiken?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Zijn ze ambitieus, positief en haalbaar?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zijn onze ontwerpcriteria; waar moet een verandering aan voldoen?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Aan welke strategische prioriteiten draagt de beoogde verandering bij?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activiteiten en hulpmiddelen in het boek (zie stap 4):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Doelen formuleren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Ontwerpcriteria opstellen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Veranderinitiatief koppelen aan strategische prioriteiten</a:t>
            </a:r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8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5. Ontwikkelde ideeën om in de praktijk te brengen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A1B6F33-B5D3-D77C-B4F0-819F9B6A23B3}"/>
              </a:ext>
            </a:extLst>
          </p:cNvPr>
          <p:cNvSpPr/>
          <p:nvPr/>
        </p:nvSpPr>
        <p:spPr>
          <a:xfrm>
            <a:off x="412694" y="1156165"/>
            <a:ext cx="10941105" cy="2144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Veranderideeën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Welke (HKW-)vragen hadden we als startpunt voor ideevorming?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zijn de geselecteerde ideeën om mee verder te gaan? (Dus: de gekozen ideeën n.a.v. ideevorming)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Hoe veranderen we aspecten in samenhang, zoals structuur, processen, inzet van mensen, gedrag en cultuur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Gebruik hulpmiddelen om ideeën tot leven te brengen (tekst, visueel, video, prototype)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activiteiten en hulpmiddelen in het boek (zie stap 5):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Vijf deelstappen voor het bedenken en ontwikkelen van ideeën (inclusief werkvormen)</a:t>
            </a:r>
          </a:p>
        </p:txBody>
      </p:sp>
    </p:spTree>
    <p:extLst>
      <p:ext uri="{BB962C8B-B14F-4D97-AF65-F5344CB8AC3E}">
        <p14:creationId xmlns:p14="http://schemas.microsoft.com/office/powerpoint/2010/main" val="220799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6. Veranderproces: verschillende activiteiten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F4BEC52-B078-6539-2025-F8A0B9960AD5}"/>
              </a:ext>
            </a:extLst>
          </p:cNvPr>
          <p:cNvSpPr/>
          <p:nvPr/>
        </p:nvSpPr>
        <p:spPr>
          <a:xfrm>
            <a:off x="412695" y="1156166"/>
            <a:ext cx="5252126" cy="362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Testen en checken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gaan we testen, waar en met wie?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Welke hypothese testen we? ‘Als we [verandering xyz] doen/toepassen, dan [verwacht positief effect].’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Welke risico’s mitigeren? Inzichten premortem?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voor test voeren we uit?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Met wie checken we wat waardevol is en werkt?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Hoe checken?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Welke data gebruiken we?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activiteiten en hulpmiddelen in het boek: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Premortem (zie stap 6)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Testen in vijf deelstappen (inclusief soorten testen: MVP, A/B, simulatie, pilot/proef; zie stap 7)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Werkvormen om te checken: reflectie met deelnemers, reflectie met het management, werkplekbezoek (zie stap 8)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B419F4D-67AF-3625-5EC3-87EEC43D2540}"/>
              </a:ext>
            </a:extLst>
          </p:cNvPr>
          <p:cNvSpPr txBox="1">
            <a:spLocks/>
          </p:cNvSpPr>
          <p:nvPr/>
        </p:nvSpPr>
        <p:spPr>
          <a:xfrm>
            <a:off x="8251903" y="5151862"/>
            <a:ext cx="3750530" cy="12570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/>
              <a:t>Leeswijzer bij het boek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l-NL" sz="1400" dirty="0"/>
              <a:t>Het </a:t>
            </a:r>
            <a:r>
              <a:rPr lang="nl-NL" sz="1400" u="sng" dirty="0"/>
              <a:t>voorbereiden</a:t>
            </a:r>
            <a:r>
              <a:rPr lang="nl-NL" sz="1400" dirty="0"/>
              <a:t> van veranderingen staat centraal in stap 6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l-NL" sz="1400" dirty="0"/>
              <a:t>Het </a:t>
            </a:r>
            <a:r>
              <a:rPr lang="nl-NL" sz="1400" u="sng" dirty="0"/>
              <a:t>daadwerkelijk veranderen</a:t>
            </a:r>
            <a:r>
              <a:rPr lang="nl-NL" sz="1400" dirty="0"/>
              <a:t> in de praktijk staat centraal in drie stappen: testen (stap 7), checken (stap 8), implementeren (stap 9).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74A1D92-72C4-72F8-A362-AFFDB7084C2E}"/>
              </a:ext>
            </a:extLst>
          </p:cNvPr>
          <p:cNvSpPr/>
          <p:nvPr/>
        </p:nvSpPr>
        <p:spPr>
          <a:xfrm>
            <a:off x="6109110" y="1156166"/>
            <a:ext cx="5252126" cy="362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Communicatie en andere activiteiten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Wat, hoe en naar wie communiceren?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Wie actief betrekken?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Andere veranderactiviteiten?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activiteiten en hulpmiddelen in het boek: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Communicatiekruispunt van Ruler (zie stap 6)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Activiteitentabel (zie stap 6)</a:t>
            </a:r>
          </a:p>
          <a:p>
            <a:endParaRPr lang="nl-NL" sz="1200" i="1" dirty="0">
              <a:solidFill>
                <a:schemeClr val="tx1"/>
              </a:solidFill>
            </a:endParaRPr>
          </a:p>
          <a:p>
            <a:r>
              <a:rPr lang="nl-NL" sz="1200" b="1" dirty="0">
                <a:solidFill>
                  <a:schemeClr val="tx1"/>
                </a:solidFill>
                <a:highlight>
                  <a:srgbClr val="00FFFF"/>
                </a:highlight>
              </a:rPr>
              <a:t>Implementeren</a:t>
            </a:r>
          </a:p>
          <a:p>
            <a:r>
              <a:rPr lang="nl-NL" sz="1200" dirty="0">
                <a:solidFill>
                  <a:schemeClr val="tx1"/>
                </a:solidFill>
              </a:rPr>
              <a:t>Beschrijf/visualiseer: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gaan we implementeren?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en hoe integreren; in samenhang borgen?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Wat en waar opschalen; als een olievlek verder brengen?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Hoe blijven we checken, leren, en aanpassen wanneer nodig?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i="1" dirty="0">
                <a:solidFill>
                  <a:schemeClr val="tx1"/>
                </a:solidFill>
              </a:rPr>
              <a:t>Hierbij te gebruiken activiteiten en hulpmiddelen in het boek: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nl-NL" sz="1200" i="1" dirty="0">
                <a:solidFill>
                  <a:schemeClr val="tx1"/>
                </a:solidFill>
              </a:rPr>
              <a:t>Van-naar-overzicht (zie stap 9)</a:t>
            </a:r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5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b="1" dirty="0"/>
              <a:t>6. Veranderproces: planning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FC6508-5BAA-70BA-2A38-B18D8DC7456E}"/>
              </a:ext>
            </a:extLst>
          </p:cNvPr>
          <p:cNvSpPr txBox="1">
            <a:spLocks/>
          </p:cNvSpPr>
          <p:nvPr/>
        </p:nvSpPr>
        <p:spPr>
          <a:xfrm>
            <a:off x="10370637" y="0"/>
            <a:ext cx="1631795" cy="60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/>
              <a:t>Veranderplan</a:t>
            </a:r>
          </a:p>
        </p:txBody>
      </p:sp>
      <p:graphicFrame>
        <p:nvGraphicFramePr>
          <p:cNvPr id="138" name="Tabel 138">
            <a:extLst>
              <a:ext uri="{FF2B5EF4-FFF2-40B4-BE49-F238E27FC236}">
                <a16:creationId xmlns:a16="http://schemas.microsoft.com/office/drawing/2014/main" id="{D6B07627-DE7F-CA5F-FD3A-0E719428A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51298"/>
              </p:ext>
            </p:extLst>
          </p:nvPr>
        </p:nvGraphicFramePr>
        <p:xfrm>
          <a:off x="412694" y="1332690"/>
          <a:ext cx="109411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169">
                  <a:extLst>
                    <a:ext uri="{9D8B030D-6E8A-4147-A177-3AD203B41FA5}">
                      <a16:colId xmlns:a16="http://schemas.microsoft.com/office/drawing/2014/main" val="718909584"/>
                    </a:ext>
                  </a:extLst>
                </a:gridCol>
                <a:gridCol w="859660">
                  <a:extLst>
                    <a:ext uri="{9D8B030D-6E8A-4147-A177-3AD203B41FA5}">
                      <a16:colId xmlns:a16="http://schemas.microsoft.com/office/drawing/2014/main" val="1851172542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2709435606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3534117822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3234698767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2344648880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1370877557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1813754668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2201983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100" dirty="0"/>
                        <a:t>Veranderactiviteiten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Maart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Mei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Juni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Juli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Aug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66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100" b="1" dirty="0"/>
                        <a:t>TESTEN &amp; CHECKEN</a:t>
                      </a:r>
                    </a:p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100" dirty="0"/>
                        <a:t>Invullen: soorten testen en checks</a:t>
                      </a:r>
                    </a:p>
                    <a:p>
                      <a:pPr marL="285750" indent="-2857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Keuze testvorm (zie stap 7)</a:t>
                      </a:r>
                    </a:p>
                    <a:p>
                      <a:pPr marL="285750" indent="-2857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Keuze testvorm (zie stap 7)</a:t>
                      </a:r>
                    </a:p>
                    <a:p>
                      <a:pPr marL="285750" indent="-2857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Keuze checkvorm (zie stap 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22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100" b="1" dirty="0"/>
                        <a:t>COMMUNICATIE &amp; ANDERE ACTIVITEITEN</a:t>
                      </a:r>
                    </a:p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100" dirty="0"/>
                        <a:t>Invullen: communicatie en andere activiteiten</a:t>
                      </a:r>
                    </a:p>
                    <a:p>
                      <a:pPr marL="171450" indent="-1714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Keuze obv Communicatiekruispunt (zie stap 6)</a:t>
                      </a:r>
                    </a:p>
                    <a:p>
                      <a:pPr marL="171450" indent="-1714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Activiteiten uit de Activiteitentabel (zie stap 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73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100" b="1" dirty="0"/>
                        <a:t>IMPLEMENTEREN</a:t>
                      </a:r>
                    </a:p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100" dirty="0"/>
                        <a:t>Invullen: wat, waar implementeren</a:t>
                      </a:r>
                    </a:p>
                    <a:p>
                      <a:pPr marL="171450" indent="-1714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Welke verandering borgen vs opschalen? (zie stap 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5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100" b="1" dirty="0"/>
                        <a:t>PROJECT/PROGRAMMA-MANAGEMENT</a:t>
                      </a:r>
                    </a:p>
                    <a:p>
                      <a:pPr marL="171450" indent="-1714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Sessies met management; stuurgroep?</a:t>
                      </a:r>
                    </a:p>
                    <a:p>
                      <a:pPr marL="171450" indent="-171450"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Beslismomenten?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59763"/>
                  </a:ext>
                </a:extLst>
              </a:tr>
            </a:tbl>
          </a:graphicData>
        </a:graphic>
      </p:graphicFrame>
      <p:sp>
        <p:nvSpPr>
          <p:cNvPr id="139" name="Driehoek 138">
            <a:extLst>
              <a:ext uri="{FF2B5EF4-FFF2-40B4-BE49-F238E27FC236}">
                <a16:creationId xmlns:a16="http://schemas.microsoft.com/office/drawing/2014/main" id="{0E175E00-2FCF-EF31-6ECB-E61D3613310A}"/>
              </a:ext>
            </a:extLst>
          </p:cNvPr>
          <p:cNvSpPr>
            <a:spLocks noChangeAspect="1"/>
          </p:cNvSpPr>
          <p:nvPr/>
        </p:nvSpPr>
        <p:spPr>
          <a:xfrm>
            <a:off x="3412273" y="2051823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0" name="Driehoek 139">
            <a:extLst>
              <a:ext uri="{FF2B5EF4-FFF2-40B4-BE49-F238E27FC236}">
                <a16:creationId xmlns:a16="http://schemas.microsoft.com/office/drawing/2014/main" id="{2305E22F-FE4C-AC80-F504-AB9C9BEEDB5E}"/>
              </a:ext>
            </a:extLst>
          </p:cNvPr>
          <p:cNvSpPr>
            <a:spLocks noChangeAspect="1"/>
          </p:cNvSpPr>
          <p:nvPr/>
        </p:nvSpPr>
        <p:spPr>
          <a:xfrm>
            <a:off x="4489393" y="2051823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1" name="Driehoek 140">
            <a:extLst>
              <a:ext uri="{FF2B5EF4-FFF2-40B4-BE49-F238E27FC236}">
                <a16:creationId xmlns:a16="http://schemas.microsoft.com/office/drawing/2014/main" id="{AEFD73B9-348F-2B09-5BC9-7FCEC5FE147F}"/>
              </a:ext>
            </a:extLst>
          </p:cNvPr>
          <p:cNvSpPr>
            <a:spLocks noChangeAspect="1"/>
          </p:cNvSpPr>
          <p:nvPr/>
        </p:nvSpPr>
        <p:spPr>
          <a:xfrm>
            <a:off x="5228793" y="2231823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2" name="Driehoek 141">
            <a:extLst>
              <a:ext uri="{FF2B5EF4-FFF2-40B4-BE49-F238E27FC236}">
                <a16:creationId xmlns:a16="http://schemas.microsoft.com/office/drawing/2014/main" id="{BCCE4F50-9595-8B90-C469-F458A0E6E3CC}"/>
              </a:ext>
            </a:extLst>
          </p:cNvPr>
          <p:cNvSpPr>
            <a:spLocks noChangeAspect="1"/>
          </p:cNvSpPr>
          <p:nvPr/>
        </p:nvSpPr>
        <p:spPr>
          <a:xfrm>
            <a:off x="8179317" y="2231823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3" name="Driehoek 142">
            <a:extLst>
              <a:ext uri="{FF2B5EF4-FFF2-40B4-BE49-F238E27FC236}">
                <a16:creationId xmlns:a16="http://schemas.microsoft.com/office/drawing/2014/main" id="{80C35E33-B763-72DE-EFC6-82025F5AC69C}"/>
              </a:ext>
            </a:extLst>
          </p:cNvPr>
          <p:cNvSpPr>
            <a:spLocks noChangeAspect="1"/>
          </p:cNvSpPr>
          <p:nvPr/>
        </p:nvSpPr>
        <p:spPr>
          <a:xfrm>
            <a:off x="3571472" y="2411823"/>
            <a:ext cx="180000" cy="18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4" name="Driehoek 143">
            <a:extLst>
              <a:ext uri="{FF2B5EF4-FFF2-40B4-BE49-F238E27FC236}">
                <a16:creationId xmlns:a16="http://schemas.microsoft.com/office/drawing/2014/main" id="{3FF3FDEE-5AED-A9AB-E1B0-B4360DD5032D}"/>
              </a:ext>
            </a:extLst>
          </p:cNvPr>
          <p:cNvSpPr>
            <a:spLocks noChangeAspect="1"/>
          </p:cNvSpPr>
          <p:nvPr/>
        </p:nvSpPr>
        <p:spPr>
          <a:xfrm>
            <a:off x="4205266" y="2413696"/>
            <a:ext cx="180000" cy="18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5" name="Driehoek 144">
            <a:extLst>
              <a:ext uri="{FF2B5EF4-FFF2-40B4-BE49-F238E27FC236}">
                <a16:creationId xmlns:a16="http://schemas.microsoft.com/office/drawing/2014/main" id="{F2D88AA9-40F8-1A31-F303-83C9B8297F53}"/>
              </a:ext>
            </a:extLst>
          </p:cNvPr>
          <p:cNvSpPr>
            <a:spLocks noChangeAspect="1"/>
          </p:cNvSpPr>
          <p:nvPr/>
        </p:nvSpPr>
        <p:spPr>
          <a:xfrm>
            <a:off x="5464147" y="2411823"/>
            <a:ext cx="180000" cy="18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6" name="Driehoek 145">
            <a:extLst>
              <a:ext uri="{FF2B5EF4-FFF2-40B4-BE49-F238E27FC236}">
                <a16:creationId xmlns:a16="http://schemas.microsoft.com/office/drawing/2014/main" id="{7ACA281A-D42C-E106-0402-5ACE561F20F3}"/>
              </a:ext>
            </a:extLst>
          </p:cNvPr>
          <p:cNvSpPr>
            <a:spLocks noChangeAspect="1"/>
          </p:cNvSpPr>
          <p:nvPr/>
        </p:nvSpPr>
        <p:spPr>
          <a:xfrm>
            <a:off x="8477571" y="2411823"/>
            <a:ext cx="180000" cy="18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7" name="Driehoek 146">
            <a:extLst>
              <a:ext uri="{FF2B5EF4-FFF2-40B4-BE49-F238E27FC236}">
                <a16:creationId xmlns:a16="http://schemas.microsoft.com/office/drawing/2014/main" id="{1F22B9F0-AD88-D314-E25B-AD51FA9810B4}"/>
              </a:ext>
            </a:extLst>
          </p:cNvPr>
          <p:cNvSpPr>
            <a:spLocks noChangeAspect="1"/>
          </p:cNvSpPr>
          <p:nvPr/>
        </p:nvSpPr>
        <p:spPr>
          <a:xfrm>
            <a:off x="6774895" y="2411823"/>
            <a:ext cx="180000" cy="18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49" name="Rechte verbindingslijn met pijl 148">
            <a:extLst>
              <a:ext uri="{FF2B5EF4-FFF2-40B4-BE49-F238E27FC236}">
                <a16:creationId xmlns:a16="http://schemas.microsoft.com/office/drawing/2014/main" id="{3231F8A6-4834-2D6D-9F72-A5FF3A6FDB54}"/>
              </a:ext>
            </a:extLst>
          </p:cNvPr>
          <p:cNvCxnSpPr>
            <a:cxnSpLocks/>
            <a:stCxn id="139" idx="5"/>
            <a:endCxn id="140" idx="1"/>
          </p:cNvCxnSpPr>
          <p:nvPr/>
        </p:nvCxnSpPr>
        <p:spPr>
          <a:xfrm>
            <a:off x="3547273" y="2141823"/>
            <a:ext cx="987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echte verbindingslijn met pijl 150">
            <a:extLst>
              <a:ext uri="{FF2B5EF4-FFF2-40B4-BE49-F238E27FC236}">
                <a16:creationId xmlns:a16="http://schemas.microsoft.com/office/drawing/2014/main" id="{01495136-F185-9D89-0304-08C405CF811B}"/>
              </a:ext>
            </a:extLst>
          </p:cNvPr>
          <p:cNvCxnSpPr>
            <a:cxnSpLocks/>
            <a:stCxn id="141" idx="5"/>
            <a:endCxn id="142" idx="1"/>
          </p:cNvCxnSpPr>
          <p:nvPr/>
        </p:nvCxnSpPr>
        <p:spPr>
          <a:xfrm>
            <a:off x="5363793" y="2321823"/>
            <a:ext cx="2860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Driehoek 153">
            <a:extLst>
              <a:ext uri="{FF2B5EF4-FFF2-40B4-BE49-F238E27FC236}">
                <a16:creationId xmlns:a16="http://schemas.microsoft.com/office/drawing/2014/main" id="{72A65CFC-BE7A-903B-723F-694D962B422C}"/>
              </a:ext>
            </a:extLst>
          </p:cNvPr>
          <p:cNvSpPr>
            <a:spLocks noChangeAspect="1"/>
          </p:cNvSpPr>
          <p:nvPr/>
        </p:nvSpPr>
        <p:spPr>
          <a:xfrm>
            <a:off x="3021344" y="3493579"/>
            <a:ext cx="180000" cy="18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Driehoek 154">
            <a:extLst>
              <a:ext uri="{FF2B5EF4-FFF2-40B4-BE49-F238E27FC236}">
                <a16:creationId xmlns:a16="http://schemas.microsoft.com/office/drawing/2014/main" id="{A6E8579A-D9E7-9AEC-A3AC-ED00248B2F92}"/>
              </a:ext>
            </a:extLst>
          </p:cNvPr>
          <p:cNvSpPr>
            <a:spLocks noChangeAspect="1"/>
          </p:cNvSpPr>
          <p:nvPr/>
        </p:nvSpPr>
        <p:spPr>
          <a:xfrm>
            <a:off x="3262164" y="3489628"/>
            <a:ext cx="180000" cy="18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6" name="Driehoek 155">
            <a:extLst>
              <a:ext uri="{FF2B5EF4-FFF2-40B4-BE49-F238E27FC236}">
                <a16:creationId xmlns:a16="http://schemas.microsoft.com/office/drawing/2014/main" id="{10DF6D09-FD27-430A-032A-6D692C11B17C}"/>
              </a:ext>
            </a:extLst>
          </p:cNvPr>
          <p:cNvSpPr>
            <a:spLocks noChangeAspect="1"/>
          </p:cNvSpPr>
          <p:nvPr/>
        </p:nvSpPr>
        <p:spPr>
          <a:xfrm>
            <a:off x="4324417" y="3863360"/>
            <a:ext cx="180000" cy="18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59" name="Rechte verbindingslijn met pijl 158">
            <a:extLst>
              <a:ext uri="{FF2B5EF4-FFF2-40B4-BE49-F238E27FC236}">
                <a16:creationId xmlns:a16="http://schemas.microsoft.com/office/drawing/2014/main" id="{DDDA7E69-FB84-9679-7F98-7BD8EC5467A6}"/>
              </a:ext>
            </a:extLst>
          </p:cNvPr>
          <p:cNvCxnSpPr>
            <a:cxnSpLocks/>
            <a:stCxn id="156" idx="5"/>
            <a:endCxn id="158" idx="1"/>
          </p:cNvCxnSpPr>
          <p:nvPr/>
        </p:nvCxnSpPr>
        <p:spPr>
          <a:xfrm>
            <a:off x="4459417" y="3953360"/>
            <a:ext cx="5538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Driehoek 156">
            <a:extLst>
              <a:ext uri="{FF2B5EF4-FFF2-40B4-BE49-F238E27FC236}">
                <a16:creationId xmlns:a16="http://schemas.microsoft.com/office/drawing/2014/main" id="{97B5C4CB-2705-F900-7E65-AFE6C7933A1B}"/>
              </a:ext>
            </a:extLst>
          </p:cNvPr>
          <p:cNvSpPr>
            <a:spLocks noChangeAspect="1"/>
          </p:cNvSpPr>
          <p:nvPr/>
        </p:nvSpPr>
        <p:spPr>
          <a:xfrm>
            <a:off x="7048873" y="3863360"/>
            <a:ext cx="180000" cy="18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8" name="Driehoek 157">
            <a:extLst>
              <a:ext uri="{FF2B5EF4-FFF2-40B4-BE49-F238E27FC236}">
                <a16:creationId xmlns:a16="http://schemas.microsoft.com/office/drawing/2014/main" id="{AB409051-A409-6801-9B6C-EA7EBE8AC1A8}"/>
              </a:ext>
            </a:extLst>
          </p:cNvPr>
          <p:cNvSpPr>
            <a:spLocks noChangeAspect="1"/>
          </p:cNvSpPr>
          <p:nvPr/>
        </p:nvSpPr>
        <p:spPr>
          <a:xfrm>
            <a:off x="9953329" y="3863360"/>
            <a:ext cx="180000" cy="18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Driehoek 161">
            <a:extLst>
              <a:ext uri="{FF2B5EF4-FFF2-40B4-BE49-F238E27FC236}">
                <a16:creationId xmlns:a16="http://schemas.microsoft.com/office/drawing/2014/main" id="{CA3DE794-C857-2BB2-D71A-A9518012370A}"/>
              </a:ext>
            </a:extLst>
          </p:cNvPr>
          <p:cNvSpPr>
            <a:spLocks noChangeAspect="1"/>
          </p:cNvSpPr>
          <p:nvPr/>
        </p:nvSpPr>
        <p:spPr>
          <a:xfrm>
            <a:off x="9362174" y="4737126"/>
            <a:ext cx="180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3" name="Driehoek 162">
            <a:extLst>
              <a:ext uri="{FF2B5EF4-FFF2-40B4-BE49-F238E27FC236}">
                <a16:creationId xmlns:a16="http://schemas.microsoft.com/office/drawing/2014/main" id="{0965F676-60B5-B8CD-33AA-950D2B4BDBFD}"/>
              </a:ext>
            </a:extLst>
          </p:cNvPr>
          <p:cNvSpPr>
            <a:spLocks noChangeAspect="1"/>
          </p:cNvSpPr>
          <p:nvPr/>
        </p:nvSpPr>
        <p:spPr>
          <a:xfrm>
            <a:off x="10941099" y="4737126"/>
            <a:ext cx="180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64" name="Rechte verbindingslijn met pijl 163">
            <a:extLst>
              <a:ext uri="{FF2B5EF4-FFF2-40B4-BE49-F238E27FC236}">
                <a16:creationId xmlns:a16="http://schemas.microsoft.com/office/drawing/2014/main" id="{0DD4FB27-62B8-9E74-744E-763E4E17060C}"/>
              </a:ext>
            </a:extLst>
          </p:cNvPr>
          <p:cNvCxnSpPr>
            <a:cxnSpLocks/>
            <a:stCxn id="162" idx="5"/>
            <a:endCxn id="163" idx="1"/>
          </p:cNvCxnSpPr>
          <p:nvPr/>
        </p:nvCxnSpPr>
        <p:spPr>
          <a:xfrm>
            <a:off x="9497174" y="4827126"/>
            <a:ext cx="1488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kstvak 164">
            <a:extLst>
              <a:ext uri="{FF2B5EF4-FFF2-40B4-BE49-F238E27FC236}">
                <a16:creationId xmlns:a16="http://schemas.microsoft.com/office/drawing/2014/main" id="{BA9B9F6B-1E1E-1C46-2111-6664FF78F0E4}"/>
              </a:ext>
            </a:extLst>
          </p:cNvPr>
          <p:cNvSpPr txBox="1"/>
          <p:nvPr/>
        </p:nvSpPr>
        <p:spPr>
          <a:xfrm>
            <a:off x="3358645" y="2161410"/>
            <a:ext cx="323385" cy="23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22</a:t>
            </a:r>
          </a:p>
        </p:txBody>
      </p:sp>
      <p:sp>
        <p:nvSpPr>
          <p:cNvPr id="166" name="Tekstvak 165">
            <a:extLst>
              <a:ext uri="{FF2B5EF4-FFF2-40B4-BE49-F238E27FC236}">
                <a16:creationId xmlns:a16="http://schemas.microsoft.com/office/drawing/2014/main" id="{13A3284D-4E82-E38A-CB12-2E7E4A32E243}"/>
              </a:ext>
            </a:extLst>
          </p:cNvPr>
          <p:cNvSpPr txBox="1"/>
          <p:nvPr/>
        </p:nvSpPr>
        <p:spPr>
          <a:xfrm>
            <a:off x="4435800" y="2168323"/>
            <a:ext cx="323385" cy="23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20</a:t>
            </a:r>
          </a:p>
        </p:txBody>
      </p:sp>
      <p:sp>
        <p:nvSpPr>
          <p:cNvPr id="167" name="Tekstvak 166">
            <a:extLst>
              <a:ext uri="{FF2B5EF4-FFF2-40B4-BE49-F238E27FC236}">
                <a16:creationId xmlns:a16="http://schemas.microsoft.com/office/drawing/2014/main" id="{A94EBFEC-72D2-E856-5A76-720F8DD7DE79}"/>
              </a:ext>
            </a:extLst>
          </p:cNvPr>
          <p:cNvSpPr txBox="1"/>
          <p:nvPr/>
        </p:nvSpPr>
        <p:spPr>
          <a:xfrm>
            <a:off x="5162866" y="2367467"/>
            <a:ext cx="323385" cy="23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13</a:t>
            </a:r>
          </a:p>
        </p:txBody>
      </p:sp>
      <p:sp>
        <p:nvSpPr>
          <p:cNvPr id="168" name="Tekstvak 167">
            <a:extLst>
              <a:ext uri="{FF2B5EF4-FFF2-40B4-BE49-F238E27FC236}">
                <a16:creationId xmlns:a16="http://schemas.microsoft.com/office/drawing/2014/main" id="{2829D7D9-DCB2-66C8-9FAB-71F765DEA81F}"/>
              </a:ext>
            </a:extLst>
          </p:cNvPr>
          <p:cNvSpPr txBox="1"/>
          <p:nvPr/>
        </p:nvSpPr>
        <p:spPr>
          <a:xfrm>
            <a:off x="8139447" y="2365488"/>
            <a:ext cx="323385" cy="23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5</a:t>
            </a:r>
          </a:p>
        </p:txBody>
      </p:sp>
      <p:sp>
        <p:nvSpPr>
          <p:cNvPr id="169" name="Driehoek 168">
            <a:extLst>
              <a:ext uri="{FF2B5EF4-FFF2-40B4-BE49-F238E27FC236}">
                <a16:creationId xmlns:a16="http://schemas.microsoft.com/office/drawing/2014/main" id="{6804E09C-77DC-4EFD-2C04-DA4F5FB4C5EA}"/>
              </a:ext>
            </a:extLst>
          </p:cNvPr>
          <p:cNvSpPr>
            <a:spLocks noChangeAspect="1"/>
          </p:cNvSpPr>
          <p:nvPr/>
        </p:nvSpPr>
        <p:spPr>
          <a:xfrm>
            <a:off x="4764684" y="4737126"/>
            <a:ext cx="180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0" name="Driehoek 169">
            <a:extLst>
              <a:ext uri="{FF2B5EF4-FFF2-40B4-BE49-F238E27FC236}">
                <a16:creationId xmlns:a16="http://schemas.microsoft.com/office/drawing/2014/main" id="{CD5C6B73-0A36-96FC-D98C-D4F6E1D81946}"/>
              </a:ext>
            </a:extLst>
          </p:cNvPr>
          <p:cNvSpPr>
            <a:spLocks noChangeAspect="1"/>
          </p:cNvSpPr>
          <p:nvPr/>
        </p:nvSpPr>
        <p:spPr>
          <a:xfrm>
            <a:off x="5652237" y="4737126"/>
            <a:ext cx="180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71" name="Rechte verbindingslijn met pijl 170">
            <a:extLst>
              <a:ext uri="{FF2B5EF4-FFF2-40B4-BE49-F238E27FC236}">
                <a16:creationId xmlns:a16="http://schemas.microsoft.com/office/drawing/2014/main" id="{92957A99-63B2-DBB8-B17D-D7F5BF2AABE7}"/>
              </a:ext>
            </a:extLst>
          </p:cNvPr>
          <p:cNvCxnSpPr>
            <a:cxnSpLocks/>
            <a:stCxn id="169" idx="5"/>
            <a:endCxn id="170" idx="1"/>
          </p:cNvCxnSpPr>
          <p:nvPr/>
        </p:nvCxnSpPr>
        <p:spPr>
          <a:xfrm>
            <a:off x="4899684" y="4827126"/>
            <a:ext cx="797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Driehoek 171">
            <a:extLst>
              <a:ext uri="{FF2B5EF4-FFF2-40B4-BE49-F238E27FC236}">
                <a16:creationId xmlns:a16="http://schemas.microsoft.com/office/drawing/2014/main" id="{6483C951-F5C9-03E0-CC90-428B288F3B01}"/>
              </a:ext>
            </a:extLst>
          </p:cNvPr>
          <p:cNvSpPr>
            <a:spLocks noChangeAspect="1"/>
          </p:cNvSpPr>
          <p:nvPr/>
        </p:nvSpPr>
        <p:spPr>
          <a:xfrm>
            <a:off x="2891957" y="5435310"/>
            <a:ext cx="180000" cy="18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3" name="Driehoek 172">
            <a:extLst>
              <a:ext uri="{FF2B5EF4-FFF2-40B4-BE49-F238E27FC236}">
                <a16:creationId xmlns:a16="http://schemas.microsoft.com/office/drawing/2014/main" id="{FC002564-ED3D-6C46-846B-E2CBF5EC8605}"/>
              </a:ext>
            </a:extLst>
          </p:cNvPr>
          <p:cNvSpPr>
            <a:spLocks noChangeAspect="1"/>
          </p:cNvSpPr>
          <p:nvPr/>
        </p:nvSpPr>
        <p:spPr>
          <a:xfrm>
            <a:off x="11096534" y="5435310"/>
            <a:ext cx="180000" cy="18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4" name="Driehoek 173">
            <a:extLst>
              <a:ext uri="{FF2B5EF4-FFF2-40B4-BE49-F238E27FC236}">
                <a16:creationId xmlns:a16="http://schemas.microsoft.com/office/drawing/2014/main" id="{A5C378C5-95E3-2D0D-80A0-ABCB39AE9AA4}"/>
              </a:ext>
            </a:extLst>
          </p:cNvPr>
          <p:cNvSpPr>
            <a:spLocks noChangeAspect="1"/>
          </p:cNvSpPr>
          <p:nvPr/>
        </p:nvSpPr>
        <p:spPr>
          <a:xfrm>
            <a:off x="8940045" y="5435310"/>
            <a:ext cx="180000" cy="18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5" name="Driehoek 174">
            <a:extLst>
              <a:ext uri="{FF2B5EF4-FFF2-40B4-BE49-F238E27FC236}">
                <a16:creationId xmlns:a16="http://schemas.microsoft.com/office/drawing/2014/main" id="{C04A9B1F-0327-66BF-C08E-6FF28B04B69F}"/>
              </a:ext>
            </a:extLst>
          </p:cNvPr>
          <p:cNvSpPr>
            <a:spLocks noChangeAspect="1"/>
          </p:cNvSpPr>
          <p:nvPr/>
        </p:nvSpPr>
        <p:spPr>
          <a:xfrm>
            <a:off x="4115266" y="5796107"/>
            <a:ext cx="180000" cy="18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6564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347925</TotalTime>
  <Words>1187</Words>
  <Application>Microsoft Macintosh PowerPoint</Application>
  <PresentationFormat>Breedbeeld</PresentationFormat>
  <Paragraphs>176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1_Kantoorthema</vt:lpstr>
      <vt:lpstr>PowerPoint-presentatie</vt:lpstr>
      <vt:lpstr>Inhoud</vt:lpstr>
      <vt:lpstr>1. Aanleiding &amp; governance</vt:lpstr>
      <vt:lpstr>2. Huidige situatie</vt:lpstr>
      <vt:lpstr>3. Essentie van het vraagstuk</vt:lpstr>
      <vt:lpstr>4. Doelen en ontwerpcriteria</vt:lpstr>
      <vt:lpstr>5. Ontwikkelde ideeën om in de praktijk te brengen</vt:lpstr>
      <vt:lpstr>6. Veranderproces: verschillende activiteiten</vt:lpstr>
      <vt:lpstr>6. Veranderproces: planning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R. Schinkelshoek</dc:creator>
  <cp:keywords/>
  <dc:description/>
  <cp:lastModifiedBy>Ron Schinkelshoek</cp:lastModifiedBy>
  <cp:revision>485</cp:revision>
  <dcterms:created xsi:type="dcterms:W3CDTF">2022-02-27T15:52:36Z</dcterms:created>
  <dcterms:modified xsi:type="dcterms:W3CDTF">2023-05-25T09:53:48Z</dcterms:modified>
  <cp:category/>
</cp:coreProperties>
</file>